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319"/>
    <a:srgbClr val="B6181F"/>
    <a:srgbClr val="6B6B6B"/>
    <a:srgbClr val="384EA3"/>
    <a:srgbClr val="4772C7"/>
    <a:srgbClr val="ED1658"/>
    <a:srgbClr val="4C8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Sitzverteilung im Gemeinderat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4-41D6-BFFA-DED7B6E351EE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4-41D6-BFFA-DED7B6E351EE}"/>
              </c:ext>
            </c:extLst>
          </c:dPt>
          <c:dPt>
            <c:idx val="2"/>
            <c:bubble3D val="0"/>
            <c:spPr>
              <a:solidFill>
                <a:srgbClr val="808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A4-41D6-BFFA-DED7B6E351E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A4-41D6-BFFA-DED7B6E351E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A4-41D6-BFFA-DED7B6E351EE}"/>
              </c:ext>
            </c:extLst>
          </c:dPt>
          <c:dPt>
            <c:idx val="5"/>
            <c:bubble3D val="0"/>
            <c:spPr>
              <a:solidFill>
                <a:srgbClr val="0080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A4-41D6-BFFA-DED7B6E351EE}"/>
              </c:ext>
            </c:extLst>
          </c:dPt>
          <c:dPt>
            <c:idx val="6"/>
            <c:bubble3D val="0"/>
            <c:spPr>
              <a:solidFill>
                <a:srgbClr val="0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A4-41D6-BFFA-DED7B6E351EE}"/>
              </c:ext>
            </c:extLst>
          </c:dPt>
          <c:dLbls>
            <c:dLbl>
              <c:idx val="0"/>
              <c:layout>
                <c:manualLayout>
                  <c:x val="-3.9882809172053391E-2"/>
                  <c:y val="-0.20681677781822752"/>
                </c:manualLayout>
              </c:layout>
              <c:tx>
                <c:rich>
                  <a:bodyPr/>
                  <a:lstStyle/>
                  <a:p>
                    <a:fld id="{EE009CF3-AA04-4F39-B749-5736D34A74B3}" type="CATEGORYNAME">
                      <a:rPr lang="de-DE" smtClean="0">
                        <a:solidFill>
                          <a:sysClr val="windowText" lastClr="000000"/>
                        </a:solidFill>
                      </a:rPr>
                      <a:pPr/>
                      <a:t>[RUBRIKENNAME]</a:t>
                    </a:fld>
                    <a:r>
                      <a:rPr lang="de-DE" baseline="0" dirty="0">
                        <a:solidFill>
                          <a:sysClr val="windowText" lastClr="000000"/>
                        </a:solidFill>
                      </a:rPr>
                      <a:t> </a:t>
                    </a:r>
                    <a:fld id="{5E061C12-B844-4D7E-A595-041162D55BD3}" type="VALUE">
                      <a:rPr lang="de-DE" baseline="0" smtClean="0">
                        <a:solidFill>
                          <a:sysClr val="windowText" lastClr="000000"/>
                        </a:solidFill>
                      </a:rPr>
                      <a:pPr/>
                      <a:t>[WERT]</a:t>
                    </a:fld>
                    <a:endParaRPr lang="de-DE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304654821225842"/>
                      <c:h val="0.103296076958614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A4-41D6-BFFA-DED7B6E351EE}"/>
                </c:ext>
              </c:extLst>
            </c:dLbl>
            <c:dLbl>
              <c:idx val="1"/>
              <c:layout>
                <c:manualLayout>
                  <c:x val="-5.1461689254262378E-3"/>
                  <c:y val="-1.4986727305876704E-3"/>
                </c:manualLayout>
              </c:layout>
              <c:tx>
                <c:rich>
                  <a:bodyPr/>
                  <a:lstStyle/>
                  <a:p>
                    <a:fld id="{B8A74D00-6E88-450A-BFD2-1E78E8C76C57}" type="CATEGORYNAME">
                      <a:rPr lang="en-US" smtClean="0"/>
                      <a:pPr/>
                      <a:t>[RUBRIKENNAME]</a:t>
                    </a:fld>
                    <a:r>
                      <a:rPr lang="en-US" baseline="0" dirty="0"/>
                      <a:t> </a:t>
                    </a:r>
                    <a:fld id="{6C2AE2A6-423D-40FA-A74C-B440AD5A36CC}" type="VALUE">
                      <a:rPr lang="en-US" baseline="0" smtClean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A4-41D6-BFFA-DED7B6E351EE}"/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9FA4-41D6-BFFA-DED7B6E35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sz="2400">
                    <a:solidFill>
                      <a:sysClr val="windowText" lastClr="0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Tabelle1!$A$2:$A$8</c:f>
              <c:strCache>
                <c:ptCount val="7"/>
                <c:pt idx="0">
                  <c:v>Sitze mit Stimmrecht gesamt:</c:v>
                </c:pt>
                <c:pt idx="1">
                  <c:v>OB</c:v>
                </c:pt>
                <c:pt idx="2">
                  <c:v>ÖSP</c:v>
                </c:pt>
                <c:pt idx="3">
                  <c:v>DFP</c:v>
                </c:pt>
                <c:pt idx="4">
                  <c:v>PSD</c:v>
                </c:pt>
                <c:pt idx="5">
                  <c:v>DU</c:v>
                </c:pt>
                <c:pt idx="6">
                  <c:v>CKV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14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FA4-41D6-BFFA-DED7B6E351EE}"/>
            </c:ext>
          </c:extLst>
        </c:ser>
        <c:ser>
          <c:idx val="1"/>
          <c:order val="1"/>
          <c:tx>
            <c:v>Mehrheit</c:v>
          </c:tx>
          <c:spPr>
            <a:noFill/>
            <a:ln>
              <a:noFill/>
            </a:ln>
          </c:spPr>
          <c:dLbls>
            <c:dLbl>
              <c:idx val="0"/>
              <c:layout>
                <c:manualLayout>
                  <c:x val="0.60467484873758293"/>
                  <c:y val="5.3952218301154042E-2"/>
                </c:manualLayout>
              </c:layout>
              <c:tx>
                <c:rich>
                  <a:bodyPr/>
                  <a:lstStyle/>
                  <a:p>
                    <a:fld id="{A61402FD-86B7-4178-BD25-B943CF124FF9}" type="SERIESNAME">
                      <a:rPr lang="en-US" sz="2400" smtClean="0"/>
                      <a:pPr/>
                      <a:t>[DATENREIHENNAME]</a:t>
                    </a:fld>
                    <a:r>
                      <a:rPr lang="en-US" sz="2400" dirty="0"/>
                      <a:t>:</a:t>
                    </a:r>
                    <a:r>
                      <a:rPr lang="en-US" baseline="0" dirty="0"/>
                      <a:t> </a:t>
                    </a:r>
                    <a:fld id="{29B6BAF5-BB76-4B66-B795-65DB541B88A4}" type="VALUE">
                      <a:rPr lang="en-US" sz="2400" baseline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03-4DB9-BB03-2D726048F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Tabelle1!$D$2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3-4DB9-BB03-2D726048F95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9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0.72485</cdr:x>
      <cdr:y>0.56032</cdr:y>
    </cdr:from>
    <cdr:to>
      <cdr:x>0.96091</cdr:x>
      <cdr:y>0.62182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4E34A979-FD2B-4B59-8B16-590DFCF9A5C7}"/>
            </a:ext>
          </a:extLst>
        </cdr:cNvPr>
        <cdr:cNvSpPr txBox="1"/>
      </cdr:nvSpPr>
      <cdr:spPr>
        <a:xfrm xmlns:a="http://schemas.openxmlformats.org/drawingml/2006/main">
          <a:off x="7155262" y="4748276"/>
          <a:ext cx="2330245" cy="52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0.72186</cdr:x>
      <cdr:y>0.55684</cdr:y>
    </cdr:from>
    <cdr:to>
      <cdr:x>0.98182</cdr:x>
      <cdr:y>0.6485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412827AB-ACA4-4B2E-B764-AD7D0F4F4958}"/>
            </a:ext>
          </a:extLst>
        </cdr:cNvPr>
        <cdr:cNvSpPr txBox="1"/>
      </cdr:nvSpPr>
      <cdr:spPr>
        <a:xfrm xmlns:a="http://schemas.openxmlformats.org/drawingml/2006/main">
          <a:off x="7125765" y="4718779"/>
          <a:ext cx="2566219" cy="776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6D3C-33E1-4E18-9A52-95B74385DAD0}" type="datetimeFigureOut">
              <a:rPr lang="de-DE" smtClean="0"/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4485-E65F-44B4-AFA1-C62C33A59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72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die Sitzverteilung zu bearbeiten, müssen Sie auf das Diagramm klicken und dann im Reiter Diagrammentwurf auf Daten bearbeiten. Es erscheint eine Excel-Tabelle, in der die Mehrheitsverhältnisse angepasst werden können. WICHTIG: Verändern Sie nur die Anzahl der Sitze insgesamt und die Sitze der Parteien. Alles andere wird automatisch berechnet. Die Mehrheitsverhältnisse sind in Tabelle 2 des Heftes aufgeführt. Haben Sie eine ältere </a:t>
            </a:r>
            <a:r>
              <a:rPr lang="de-D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Version, kann es sein, dass das Diagramm nicht richtig angezeigt wird.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69A7F-87C0-4173-9F40-3F9C9B2A285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24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69A7F-87C0-4173-9F40-3F9C9B2A285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06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776898"/>
            <a:ext cx="6768752" cy="38625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ts val="9800"/>
              </a:lnSpc>
              <a:defRPr sz="9600" b="1" cap="none" baseline="0">
                <a:solidFill>
                  <a:srgbClr val="B6181F"/>
                </a:solidFill>
                <a:latin typeface="DIN Next LT Pro" panose="020B0503020203050203" pitchFamily="34" charset="0"/>
              </a:defRPr>
            </a:lvl1pPr>
          </a:lstStyle>
          <a:p>
            <a:r>
              <a:rPr lang="de-DE" dirty="0" smtClean="0"/>
              <a:t>Ich bin </a:t>
            </a:r>
            <a:br>
              <a:rPr lang="de-DE" dirty="0" smtClean="0"/>
            </a:br>
            <a:r>
              <a:rPr lang="de-DE" dirty="0" smtClean="0"/>
              <a:t>eine </a:t>
            </a:r>
            <a:r>
              <a:rPr lang="de-DE" dirty="0" err="1" smtClean="0"/>
              <a:t>grosse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4521314"/>
            <a:ext cx="5760639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000" baseline="0">
                <a:solidFill>
                  <a:srgbClr val="6B6B6B"/>
                </a:solidFill>
                <a:latin typeface="DIN Next LT Pro" panose="020B0503020203050203" pitchFamily="34" charset="0"/>
              </a:defRPr>
            </a:lvl1pPr>
          </a:lstStyle>
          <a:p>
            <a:pPr lvl="0"/>
            <a:r>
              <a:rPr lang="de-DE" dirty="0" smtClean="0"/>
              <a:t>Ich bin eine Subheadline!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13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FF-CABC-4FF3-9504-D0750C6B0DFA}" type="datetimeFigureOut">
              <a:rPr lang="de-DE" smtClean="0"/>
              <a:t>07.06.2021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AFF-A82B-4936-BE10-D14F9FF15D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64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01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37F76-4FC1-4F7A-BEF2-157EFF15E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4509120"/>
            <a:ext cx="7772400" cy="785843"/>
          </a:xfrm>
        </p:spPr>
        <p:txBody>
          <a:bodyPr>
            <a:normAutofit fontScale="90000"/>
          </a:bodyPr>
          <a:lstStyle/>
          <a:p>
            <a:r>
              <a:rPr lang="de-DE" sz="7000" b="1" dirty="0">
                <a:solidFill>
                  <a:srgbClr val="D11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Storchbach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4FC084-424E-441F-A5FC-630AA1976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09" y="188640"/>
            <a:ext cx="3235766" cy="41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2AA664D-6AA2-154E-9F7A-2553C1DA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662868" cy="68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75117C6-4318-4097-B371-C841FF643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755935"/>
              </p:ext>
            </p:extLst>
          </p:nvPr>
        </p:nvGraphicFramePr>
        <p:xfrm>
          <a:off x="-1116632" y="332656"/>
          <a:ext cx="9871421" cy="847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5A37F76-4FC1-4F7A-BEF2-157EFF15E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640" y="428650"/>
            <a:ext cx="6864198" cy="641827"/>
          </a:xfrm>
        </p:spPr>
        <p:txBody>
          <a:bodyPr anchor="t">
            <a:normAutofit/>
          </a:bodyPr>
          <a:lstStyle/>
          <a:p>
            <a:pPr algn="l"/>
            <a:r>
              <a:rPr lang="de-DE" sz="3500" b="1" dirty="0">
                <a:solidFill>
                  <a:srgbClr val="D11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Gemeinderat </a:t>
            </a:r>
            <a:r>
              <a:rPr lang="de-DE" sz="3500" dirty="0" smtClean="0">
                <a:solidFill>
                  <a:srgbClr val="D11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Storchbach</a:t>
            </a:r>
            <a:endParaRPr lang="de-DE" sz="3500" dirty="0">
              <a:solidFill>
                <a:srgbClr val="D113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7153C4-7E65-4961-819B-5F07585F8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42" y="2569211"/>
            <a:ext cx="1627760" cy="123741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7163A90-F37D-41F4-B555-B4C0BC83BDAF}"/>
              </a:ext>
            </a:extLst>
          </p:cNvPr>
          <p:cNvSpPr txBox="1"/>
          <p:nvPr/>
        </p:nvSpPr>
        <p:spPr>
          <a:xfrm>
            <a:off x="7468106" y="3806622"/>
            <a:ext cx="84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74E73D-6CF9-4614-88DB-100C2F34EEFE}"/>
              </a:ext>
            </a:extLst>
          </p:cNvPr>
          <p:cNvSpPr txBox="1"/>
          <p:nvPr/>
        </p:nvSpPr>
        <p:spPr>
          <a:xfrm>
            <a:off x="2061633" y="1218235"/>
            <a:ext cx="414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6"/>
                </a:solidFill>
              </a:rPr>
              <a:t>Sitzverteilung im Gemeinderat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4FC084-424E-441F-A5FC-630AA1976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30" y="428650"/>
            <a:ext cx="1007166" cy="12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2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37F76-4FC1-4F7A-BEF2-157EFF15E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6864198" cy="785843"/>
          </a:xfrm>
        </p:spPr>
        <p:txBody>
          <a:bodyPr anchor="t">
            <a:normAutofit/>
          </a:bodyPr>
          <a:lstStyle/>
          <a:p>
            <a:pPr algn="l"/>
            <a:r>
              <a:rPr lang="de-DE" sz="3500" b="1" dirty="0">
                <a:solidFill>
                  <a:srgbClr val="D11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Gemeinderat </a:t>
            </a:r>
            <a:r>
              <a:rPr lang="de-DE" sz="3500" dirty="0" smtClean="0">
                <a:solidFill>
                  <a:srgbClr val="D11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Storchbach</a:t>
            </a:r>
            <a:endParaRPr lang="de-DE" sz="3500" dirty="0">
              <a:solidFill>
                <a:srgbClr val="D113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D04FA0-1B55-4D6D-9764-3DE4EA227E84}"/>
              </a:ext>
            </a:extLst>
          </p:cNvPr>
          <p:cNvSpPr txBox="1"/>
          <p:nvPr/>
        </p:nvSpPr>
        <p:spPr>
          <a:xfrm>
            <a:off x="920390" y="1844824"/>
            <a:ext cx="7871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Jetzt:</a:t>
            </a:r>
          </a:p>
          <a:p>
            <a:r>
              <a:rPr lang="de-DE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Fraktionssitzung und Verhandlungsphase</a:t>
            </a:r>
            <a:endParaRPr lang="de-DE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Gemeinderatssitzung </a:t>
            </a:r>
            <a:r>
              <a:rPr lang="de-DE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um </a:t>
            </a:r>
            <a:r>
              <a:rPr lang="de-DE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XX:XX</a:t>
            </a:r>
            <a:r>
              <a:rPr lang="de-DE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598D8D-63AA-4E88-B50E-CED874972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1" y="404664"/>
            <a:ext cx="1007166" cy="12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8219"/>
      </p:ext>
    </p:extLst>
  </p:cSld>
  <p:clrMapOvr>
    <a:masterClrMapping/>
  </p:clrMapOvr>
</p:sld>
</file>

<file path=ppt/theme/theme1.xml><?xml version="1.0" encoding="utf-8"?>
<a:theme xmlns:a="http://schemas.openxmlformats.org/drawingml/2006/main" name="PPP_LpB_2017">
  <a:themeElements>
    <a:clrScheme name="LpB">
      <a:dk1>
        <a:srgbClr val="ED1651"/>
      </a:dk1>
      <a:lt1>
        <a:srgbClr val="8C8E91"/>
      </a:lt1>
      <a:dk2>
        <a:srgbClr val="FFFFFF"/>
      </a:dk2>
      <a:lt2>
        <a:srgbClr val="CFD7AE"/>
      </a:lt2>
      <a:accent1>
        <a:srgbClr val="B6181F"/>
      </a:accent1>
      <a:accent2>
        <a:srgbClr val="6B6B6B"/>
      </a:accent2>
      <a:accent3>
        <a:srgbClr val="8C8E91"/>
      </a:accent3>
      <a:accent4>
        <a:srgbClr val="FFFFFF"/>
      </a:accent4>
      <a:accent5>
        <a:srgbClr val="4387C1"/>
      </a:accent5>
      <a:accent6>
        <a:srgbClr val="000000"/>
      </a:accent6>
      <a:hlink>
        <a:srgbClr val="8C8E91"/>
      </a:hlink>
      <a:folHlink>
        <a:srgbClr val="E2E4E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>
        <a:noAutofit/>
      </a:bodyPr>
      <a:lstStyle>
        <a:defPPr>
          <a:lnSpc>
            <a:spcPts val="8500"/>
          </a:lnSpc>
          <a:defRPr sz="9000" dirty="0" smtClean="0">
            <a:gradFill flip="none" rotWithShape="1">
              <a:gsLst>
                <a:gs pos="0">
                  <a:srgbClr val="384EA3">
                    <a:lumMod val="100000"/>
                  </a:srgbClr>
                </a:gs>
                <a:gs pos="50000">
                  <a:srgbClr val="4772C7"/>
                </a:gs>
                <a:gs pos="100000">
                  <a:srgbClr val="384EA3"/>
                </a:gs>
              </a:gsLst>
              <a:lin ang="0" scaled="1"/>
              <a:tileRect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PPP_LpB_2017_4x3</Template>
  <TotalTime>0</TotalTime>
  <Words>118</Words>
  <Application>Microsoft Office PowerPoint</Application>
  <PresentationFormat>Bildschirmpräsentation (4:3)</PresentationFormat>
  <Paragraphs>17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DIN Next LT Pro</vt:lpstr>
      <vt:lpstr>PPP_LpB_2017</vt:lpstr>
      <vt:lpstr>Stadt Storchbach</vt:lpstr>
      <vt:lpstr>PowerPoint-Präsentation</vt:lpstr>
      <vt:lpstr>Gemeinderat Storchbach</vt:lpstr>
      <vt:lpstr>Gemeinderat Storchbach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 Storchbach</dc:title>
  <dc:creator>Ulbrich, Johannes (LPB)</dc:creator>
  <cp:lastModifiedBy>Ulbrich, Johannes (LPB)</cp:lastModifiedBy>
  <cp:revision>1</cp:revision>
  <dcterms:created xsi:type="dcterms:W3CDTF">2021-06-07T07:36:44Z</dcterms:created>
  <dcterms:modified xsi:type="dcterms:W3CDTF">2021-06-07T07:45:01Z</dcterms:modified>
</cp:coreProperties>
</file>